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2"/>
  </p:notesMasterIdLst>
  <p:sldIdLst>
    <p:sldId id="257" r:id="rId2"/>
    <p:sldId id="263" r:id="rId3"/>
    <p:sldId id="258" r:id="rId4"/>
    <p:sldId id="262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463B0-9551-45BB-BBE0-14ADFD8F281E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8F9CE-E09D-4B8B-89AB-87C76FDE6B4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8F9CE-E09D-4B8B-89AB-87C76FDE6B44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upload/storage/org3017/files/%D0%9E%D0%9F%20%D0%94%D0%9E%C2%A02023.doc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003525" cy="19557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263691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  <a:r>
              <a:rPr lang="ru-RU" b="1" dirty="0" smtClean="0">
                <a:solidFill>
                  <a:prstClr val="black"/>
                </a:solidFill>
                <a:latin typeface="Bahnschrift Light" pitchFamily="34" charset="0"/>
              </a:rPr>
              <a:t/>
            </a:r>
            <a:br>
              <a:rPr lang="ru-RU" b="1" dirty="0" smtClean="0">
                <a:solidFill>
                  <a:prstClr val="black"/>
                </a:solidFill>
                <a:latin typeface="Bahnschrift Light" pitchFamily="34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284984"/>
            <a:ext cx="63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Детский сад №139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комбинированного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вида Приволжского района г. Казани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разработанная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основе ФОП с  учётом 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2717" y="5157192"/>
            <a:ext cx="2052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реализуется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1 сентября  2023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1296143" cy="12652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22048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3645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м</a:t>
            </a:r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ожно ознакомиться здесь</a:t>
            </a:r>
            <a:endParaRPr lang="ru-RU" b="1" dirty="0" smtClean="0">
              <a:solidFill>
                <a:prstClr val="black"/>
              </a:solidFill>
              <a:latin typeface="Bad Scrip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40770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https://edu.tatar.ru/upload/storage/org3017/files/%</a:t>
            </a:r>
            <a:r>
              <a:rPr lang="en-US" dirty="0" smtClean="0">
                <a:hlinkClick r:id="rId3"/>
              </a:rPr>
              <a:t>D0%9E%D0%9F%20%D0%94%D0%9E%C2%A02023.docx</a:t>
            </a:r>
            <a:endParaRPr lang="ru-RU" dirty="0" smtClean="0"/>
          </a:p>
          <a:p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004048" y="371703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43608" y="1772816"/>
            <a:ext cx="777240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100" dirty="0" smtClean="0"/>
              <a:t>     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общеобразовательная программа –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муниципального автономного дошкольного образовательного учреждения “Детский сад 139 комбинированного вида” </a:t>
            </a:r>
            <a:r>
              <a:rPr lang="tt-RU" sz="2100" dirty="0" smtClean="0">
                <a:latin typeface="Times New Roman" pitchFamily="18" charset="0"/>
                <a:cs typeface="Times New Roman" pitchFamily="18" charset="0"/>
              </a:rPr>
              <a:t>Привол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tt-RU" sz="2100" dirty="0" smtClean="0">
                <a:latin typeface="Times New Roman" pitchFamily="18" charset="0"/>
                <a:cs typeface="Times New Roman" pitchFamily="18" charset="0"/>
              </a:rPr>
              <a:t>ского района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г. Казани (МАДОУ “</a:t>
            </a:r>
            <a:r>
              <a:rPr lang="tt-RU" sz="2100" dirty="0" smtClean="0">
                <a:latin typeface="Times New Roman" pitchFamily="18" charset="0"/>
                <a:cs typeface="Times New Roman" pitchFamily="18" charset="0"/>
              </a:rPr>
              <a:t>Детский сад № 139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”)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(утвержден приказом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России от 8 ноября 2022 г. № 955, зарегистрировано в Минюсте России 6 февраля 2023 г., регистрационный № 72264) (далее – ФГОС ДО) и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федеральной образовательной программой дошкольного образования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(утверждена приказом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России от 25 ноября 2022 г. № 1028, зарегистрировано в Минюсте России 28 декабря 2022 г., регистрационный № 71847) (далее – ФОП ДО).</a:t>
            </a:r>
          </a:p>
          <a:p>
            <a:endParaRPr lang="ru-RU" dirty="0"/>
          </a:p>
        </p:txBody>
      </p:sp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188641"/>
            <a:ext cx="1296144" cy="12652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16016" y="548680"/>
            <a:ext cx="37000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</a:t>
            </a:r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003525" cy="19557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8" y="2420888"/>
            <a:ext cx="64087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Bad Script" pitchFamily="2" charset="0"/>
              </a:rPr>
              <a:t>Целью</a:t>
            </a:r>
            <a:r>
              <a:rPr lang="ru-RU" dirty="0" smtClean="0">
                <a:latin typeface="Bad Script" pitchFamily="2" charset="0"/>
              </a:rPr>
              <a:t> </a:t>
            </a:r>
            <a:r>
              <a:rPr lang="ru-RU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Программы являются разностороннее 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национально-культурных традиций.</a:t>
            </a:r>
            <a:endParaRPr lang="ru-RU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548680"/>
            <a:ext cx="37000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</a:t>
            </a:r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32657"/>
            <a:ext cx="1800200" cy="1757294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79848" y="2047201"/>
            <a:ext cx="472825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обеспечение единых для Российской Федерации</a:t>
            </a:r>
          </a:p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содержания ДО и планируемых результатов освоения</a:t>
            </a:r>
          </a:p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образовательной программы ДО;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123728" y="1340768"/>
            <a:ext cx="3898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d Script" pitchFamily="2" charset="0"/>
                <a:ea typeface="Times New Roman" pitchFamily="18" charset="0"/>
                <a:cs typeface="Times New Roman" pitchFamily="18" charset="0"/>
              </a:rPr>
              <a:t>Цели Программы достигаются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d Script" pitchFamily="2" charset="0"/>
                <a:ea typeface="Times New Roman" pitchFamily="18" charset="0"/>
                <a:cs typeface="Times New Roman" pitchFamily="18" charset="0"/>
              </a:rPr>
              <a:t> через решение следующих задач: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d Script" pitchFamily="2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548680"/>
            <a:ext cx="37000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</a:t>
            </a:r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96952"/>
            <a:ext cx="446045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охрана </a:t>
            </a: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и укрепление физического </a:t>
            </a: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и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психического здоровья детей, 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в том числе их эмоционального благополучия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331640" y="213285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11560" y="314096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24128" y="2492896"/>
            <a:ext cx="35101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приобщение детей (в соответствии с возрастными особенностями) к базовым ценностям российского </a:t>
            </a: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народа; </a:t>
            </a:r>
            <a:endParaRPr lang="ru-RU" sz="1400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508104" y="25649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907704" y="393305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03648" y="3861048"/>
            <a:ext cx="38884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обеспечение равных возможностей для полноценного развития каждого ребёнка в период дошкольного детства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940152" y="3177263"/>
            <a:ext cx="259228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</a:t>
            </a:r>
            <a:r>
              <a:rPr lang="en-US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71600" y="472514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1400" dirty="0" err="1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социокультурных</a:t>
            </a: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</p:txBody>
      </p:sp>
      <p:sp>
        <p:nvSpPr>
          <p:cNvPr id="20" name="Овал 19"/>
          <p:cNvSpPr/>
          <p:nvPr/>
        </p:nvSpPr>
        <p:spPr>
          <a:xfrm>
            <a:off x="1259632" y="479715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084168" y="328498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638"/>
            <a:ext cx="4186808" cy="121014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5005536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состоит из обязательной части и части, формируемой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участниками образовательных отношений.</a:t>
            </a:r>
          </a:p>
          <a:p>
            <a:pPr algn="ctr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Обе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части являются взаимодополняющими и необходимыми с точки зрения реализации требований ФГОС ДО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500" dirty="0" smtClean="0">
                <a:latin typeface="Bad Script" pitchFamily="2" charset="0"/>
              </a:rPr>
              <a:t>  </a:t>
            </a:r>
          </a:p>
          <a:p>
            <a:pPr>
              <a:buNone/>
            </a:pPr>
            <a:r>
              <a:rPr lang="ru-RU" sz="3300" dirty="0" smtClean="0">
                <a:latin typeface="Bad Script" pitchFamily="2" charset="0"/>
              </a:rPr>
              <a:t> Объем </a:t>
            </a:r>
            <a:r>
              <a:rPr lang="ru-RU" sz="3300" dirty="0" smtClean="0">
                <a:latin typeface="Bad Script" pitchFamily="2" charset="0"/>
              </a:rPr>
              <a:t>обязательной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части Программы составляет не менее 60% от ее общего объема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3300" dirty="0" smtClean="0">
                <a:latin typeface="Bad Script" pitchFamily="2" charset="0"/>
                <a:cs typeface="Times New Roman" pitchFamily="18" charset="0"/>
              </a:rPr>
              <a:t>части</a:t>
            </a:r>
            <a:r>
              <a:rPr lang="ru-RU" sz="3300" dirty="0" smtClean="0">
                <a:latin typeface="Bad Script" pitchFamily="2" charset="0"/>
                <a:cs typeface="Times New Roman" pitchFamily="18" charset="0"/>
              </a:rPr>
              <a:t>, формируемой участниками образовательных отношений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не более 40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%.</a:t>
            </a:r>
          </a:p>
          <a:p>
            <a:pPr>
              <a:buNone/>
            </a:pPr>
            <a:endParaRPr lang="ru-RU" sz="2900" b="1" dirty="0" smtClean="0">
              <a:latin typeface="Bad Script" pitchFamily="2" charset="0"/>
            </a:endParaRPr>
          </a:p>
          <a:p>
            <a:pPr>
              <a:buNone/>
            </a:pPr>
            <a:r>
              <a:rPr lang="ru-RU" sz="2900" b="1" dirty="0" smtClean="0">
                <a:latin typeface="Bad Script" pitchFamily="2" charset="0"/>
              </a:rPr>
              <a:t> </a:t>
            </a:r>
            <a:r>
              <a:rPr lang="ru-RU" sz="2900" b="1" dirty="0" smtClean="0">
                <a:latin typeface="Bad Script" pitchFamily="2" charset="0"/>
              </a:rPr>
              <a:t>  Обязательная </a:t>
            </a:r>
            <a:r>
              <a:rPr lang="ru-RU" sz="2900" b="1" dirty="0" smtClean="0">
                <a:latin typeface="Bad Script" pitchFamily="2" charset="0"/>
              </a:rPr>
              <a:t>часть Программы</a:t>
            </a:r>
            <a:r>
              <a:rPr lang="ru-RU" sz="2900" dirty="0" smtClean="0">
                <a:latin typeface="Bad Script" pitchFamily="2" charset="0"/>
              </a:rPr>
              <a:t> </a:t>
            </a:r>
            <a:r>
              <a:rPr lang="ru-RU" sz="2900" dirty="0" smtClean="0">
                <a:latin typeface="Cambria" pitchFamily="18" charset="0"/>
                <a:ea typeface="Cambria" pitchFamily="18" charset="0"/>
              </a:rPr>
              <a:t>обеспечивает</a:t>
            </a:r>
            <a:r>
              <a:rPr lang="ru-RU" sz="2900" dirty="0" smtClean="0">
                <a:latin typeface="Cambria" pitchFamily="18" charset="0"/>
                <a:ea typeface="Cambria" pitchFamily="18" charset="0"/>
              </a:rPr>
              <a:t>: </a:t>
            </a:r>
          </a:p>
          <a:p>
            <a:pPr>
              <a:buNone/>
            </a:pPr>
            <a:endParaRPr lang="ru-RU" sz="2000" dirty="0" smtClean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lvl="0"/>
            <a:r>
              <a:rPr lang="ru-RU" sz="3000" dirty="0" smtClean="0">
                <a:latin typeface="Cambria" pitchFamily="18" charset="0"/>
                <a:ea typeface="Cambria" pitchFamily="18" charset="0"/>
              </a:rPr>
  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средствами; </a:t>
            </a:r>
          </a:p>
          <a:p>
            <a:pPr lvl="0"/>
            <a:r>
              <a:rPr lang="ru-RU" sz="3000" dirty="0" smtClean="0">
                <a:latin typeface="Cambria" pitchFamily="18" charset="0"/>
                <a:ea typeface="Cambria" pitchFamily="18" charset="0"/>
              </a:rPr>
              <a:t>создание единого ядра содержания дошкольного образования (далее – ДО), ориентированного на приобщение детей к духовно-нравственным и </a:t>
            </a:r>
            <a:r>
              <a:rPr lang="ru-RU" sz="3000" dirty="0" err="1" smtClean="0">
                <a:latin typeface="Cambria" pitchFamily="18" charset="0"/>
                <a:ea typeface="Cambria" pitchFamily="18" charset="0"/>
              </a:rPr>
              <a:t>социокультурным</a:t>
            </a:r>
            <a:r>
              <a:rPr lang="ru-RU" sz="3000" dirty="0" smtClean="0">
                <a:latin typeface="Cambria" pitchFamily="18" charset="0"/>
                <a:ea typeface="Cambria" pitchFamily="18" charset="0"/>
              </a:rPr>
              <a:t>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lvl="0"/>
            <a:r>
              <a:rPr lang="ru-RU" sz="3000" dirty="0" smtClean="0">
                <a:latin typeface="Cambria" pitchFamily="18" charset="0"/>
                <a:ea typeface="Cambria" pitchFamily="18" charset="0"/>
              </a:rPr>
              <a:t>создание 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проживания</a:t>
            </a:r>
            <a:r>
              <a:rPr lang="ru-RU" sz="30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lvl="0"/>
            <a:endParaRPr lang="ru-RU" dirty="0" smtClean="0"/>
          </a:p>
          <a:p>
            <a:pPr lvl="0">
              <a:buNone/>
            </a:pPr>
            <a:r>
              <a:rPr lang="ru-RU" sz="3500" b="1" dirty="0" smtClean="0"/>
              <a:t>        </a:t>
            </a:r>
            <a:r>
              <a:rPr lang="ru-RU" sz="3500" b="1" dirty="0" smtClean="0">
                <a:latin typeface="Bad Script" pitchFamily="2" charset="0"/>
              </a:rPr>
              <a:t>В </a:t>
            </a:r>
            <a:r>
              <a:rPr lang="ru-RU" sz="3500" b="1" dirty="0" smtClean="0">
                <a:latin typeface="Bad Script" pitchFamily="2" charset="0"/>
              </a:rPr>
              <a:t>части, формируемой участниками </a:t>
            </a:r>
            <a:r>
              <a:rPr lang="ru-RU" sz="3500" b="1" dirty="0" smtClean="0"/>
              <a:t>образовательных отношений</a:t>
            </a:r>
            <a:r>
              <a:rPr lang="ru-RU" sz="3500" dirty="0" smtClean="0"/>
              <a:t>, представлены выбранные участниками образовательных отн</a:t>
            </a:r>
            <a:r>
              <a:rPr lang="ru-RU" sz="3500" b="1" dirty="0" smtClean="0"/>
              <a:t>ошений Региональная программа дошкольного образования “</a:t>
            </a:r>
            <a:r>
              <a:rPr lang="tt-RU" sz="3500" b="1" dirty="0" smtClean="0"/>
              <a:t>Сөенеч</a:t>
            </a:r>
            <a:r>
              <a:rPr lang="ru-RU" sz="3500" b="1" dirty="0" smtClean="0"/>
              <a:t>”</a:t>
            </a:r>
            <a:r>
              <a:rPr lang="tt-RU" sz="3500" b="1" dirty="0" smtClean="0"/>
              <a:t> (</a:t>
            </a:r>
            <a:r>
              <a:rPr lang="ru-RU" sz="3500" b="1" dirty="0" smtClean="0"/>
              <a:t>“Радость познания”</a:t>
            </a:r>
            <a:r>
              <a:rPr lang="tt-RU" sz="3500" b="1" dirty="0" smtClean="0"/>
              <a:t>) под редакцией Шаеховой Р.К., 2016 г. и  </a:t>
            </a:r>
            <a:r>
              <a:rPr lang="ru-RU" sz="3500" b="1" dirty="0" smtClean="0"/>
              <a:t>УМК «</a:t>
            </a:r>
            <a:r>
              <a:rPr lang="ru-RU" sz="3500" b="1" dirty="0" err="1" smtClean="0"/>
              <a:t>Туган</a:t>
            </a:r>
            <a:r>
              <a:rPr lang="ru-RU" sz="3500" b="1" dirty="0" smtClean="0"/>
              <a:t> </a:t>
            </a:r>
            <a:r>
              <a:rPr lang="ru-RU" sz="3500" b="1" dirty="0" err="1" smtClean="0"/>
              <a:t>телдәсөйләшәбез</a:t>
            </a:r>
            <a:r>
              <a:rPr lang="ru-RU" sz="3500" b="1" dirty="0" smtClean="0"/>
              <a:t>» (</a:t>
            </a:r>
            <a:r>
              <a:rPr lang="ru-RU" sz="3500" b="1" dirty="0" err="1" smtClean="0"/>
              <a:t>Хазратова</a:t>
            </a:r>
            <a:r>
              <a:rPr lang="ru-RU" sz="3500" b="1" dirty="0" smtClean="0"/>
              <a:t> Ф.В.), «Говорим по-татарски» (автор </a:t>
            </a:r>
            <a:r>
              <a:rPr lang="ru-RU" sz="3500" b="1" dirty="0" err="1" smtClean="0"/>
              <a:t>Зарипова</a:t>
            </a:r>
            <a:r>
              <a:rPr lang="ru-RU" sz="3500" b="1" dirty="0" smtClean="0"/>
              <a:t> З.М.), направленная на развитие детей в образовательных областях, видах деятельности и культурных практиках, ориентированная на потребность детей и их родителей.</a:t>
            </a:r>
            <a:endParaRPr lang="ru-RU" sz="35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62068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1584177" cy="1546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1584177" cy="1546420"/>
          </a:xfrm>
          <a:prstGeom prst="rect">
            <a:avLst/>
          </a:prstGeom>
          <a:noFill/>
        </p:spPr>
      </p:pic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4242615" y="113184"/>
            <a:ext cx="65876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0918" tIns="45720" rIns="23805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340768"/>
            <a:ext cx="691276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76225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dirty="0" smtClean="0">
                <a:latin typeface="Bad Script" pitchFamily="2" charset="0"/>
                <a:ea typeface="Times New Roman" pitchFamily="18" charset="0"/>
                <a:cs typeface="Arial" pitchFamily="34" charset="0"/>
              </a:rPr>
              <a:t>Основные </a:t>
            </a:r>
            <a:r>
              <a:rPr lang="ru-RU" b="1" dirty="0" smtClean="0">
                <a:latin typeface="Bad Script" pitchFamily="2" charset="0"/>
                <a:ea typeface="Times New Roman" pitchFamily="18" charset="0"/>
                <a:cs typeface="Arial" pitchFamily="34" charset="0"/>
              </a:rPr>
              <a:t>подходы</a:t>
            </a:r>
            <a:r>
              <a:rPr lang="ru-RU" dirty="0" smtClean="0">
                <a:latin typeface="Bad Scrip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 </a:t>
            </a:r>
            <a:r>
              <a:rPr lang="ru-RU" dirty="0" smtClean="0">
                <a:latin typeface="Bad Script" pitchFamily="2" charset="0"/>
                <a:ea typeface="Times New Roman" pitchFamily="18" charset="0"/>
                <a:cs typeface="Arial" pitchFamily="34" charset="0"/>
              </a:rPr>
              <a:t>формированию Программы</a:t>
            </a:r>
            <a:r>
              <a:rPr lang="ru-RU" dirty="0" smtClean="0">
                <a:latin typeface="Bad Script" pitchFamily="2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lvl="0" indent="276225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dirty="0" smtClean="0">
                <a:latin typeface="Cambria" pitchFamily="18" charset="0"/>
                <a:ea typeface="Cambria" pitchFamily="18" charset="0"/>
                <a:cs typeface="Arial" pitchFamily="34" charset="0"/>
              </a:rPr>
              <a:t>сформирована </a:t>
            </a:r>
            <a:r>
              <a:rPr lang="ru-RU" dirty="0" smtClean="0">
                <a:latin typeface="Cambria" pitchFamily="18" charset="0"/>
                <a:ea typeface="Cambria" pitchFamily="18" charset="0"/>
                <a:cs typeface="Arial" pitchFamily="34" charset="0"/>
              </a:rPr>
              <a:t>на основе требований ФГОС ДО и ФОП ДО, предъявляемых к структуре образовательной программы дошкольного образования;</a:t>
            </a:r>
            <a:endParaRPr lang="ru-RU" sz="800" dirty="0" smtClean="0">
              <a:latin typeface="Cambria" pitchFamily="18" charset="0"/>
              <a:ea typeface="Cambria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dirty="0" smtClean="0">
                <a:latin typeface="Cambria" pitchFamily="18" charset="0"/>
                <a:ea typeface="Cambria" pitchFamily="18" charset="0"/>
                <a:cs typeface="Arial" pitchFamily="34" charset="0"/>
              </a:rPr>
              <a:t>определяет содержание и организацию образовательной деятельности на уровне дошкольного образования;</a:t>
            </a:r>
            <a:endParaRPr lang="ru-RU" sz="800" dirty="0" smtClean="0">
              <a:latin typeface="Cambria" pitchFamily="18" charset="0"/>
              <a:ea typeface="Cambria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dirty="0" smtClean="0">
                <a:latin typeface="Cambria" pitchFamily="18" charset="0"/>
                <a:ea typeface="Cambria" pitchFamily="18" charset="0"/>
                <a:cs typeface="Arial" pitchFamily="34" charset="0"/>
              </a:rPr>
              <a:t>обеспечивает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особенностей;</a:t>
            </a:r>
            <a:endParaRPr lang="ru-RU" sz="800" dirty="0" smtClean="0">
              <a:latin typeface="Cambria" pitchFamily="18" charset="0"/>
              <a:ea typeface="Cambria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dirty="0" smtClean="0">
                <a:latin typeface="Cambria" pitchFamily="18" charset="0"/>
                <a:ea typeface="Cambria" pitchFamily="18" charset="0"/>
                <a:cs typeface="Arial" pitchFamily="34" charset="0"/>
              </a:rPr>
              <a:t>сформирована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(базовые объем, содержание и планируемые результаты освоения Программы).</a:t>
            </a:r>
            <a:endParaRPr lang="ru-RU" sz="2800" dirty="0" smtClean="0"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051720" y="184482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051720" y="263691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051720" y="321297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051720" y="429309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31640" y="2204864"/>
            <a:ext cx="7355160" cy="17281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соответствии с ФГОС ДО специфика дошкольного детства </a:t>
            </a:r>
            <a:r>
              <a:rPr lang="ru-RU" sz="20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системные </a:t>
            </a:r>
            <a:r>
              <a:rPr lang="ru-RU" sz="20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особенности ДО делают неправомерными требования от ребенка дошкольного возраста конкретных образовательных достижений. 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584177" cy="15464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67944" y="4046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1556792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Bad Script" pitchFamily="2" charset="0"/>
              </a:rPr>
              <a:t>Планируемые результаты </a:t>
            </a:r>
            <a:r>
              <a:rPr lang="ru-RU" b="1" dirty="0" smtClean="0"/>
              <a:t>реализации </a:t>
            </a:r>
            <a:r>
              <a:rPr lang="ru-RU" b="1" dirty="0" smtClean="0"/>
              <a:t>Программы</a:t>
            </a:r>
            <a:r>
              <a:rPr lang="en-US" b="1" dirty="0" smtClean="0"/>
              <a:t>:</a:t>
            </a:r>
            <a:endParaRPr lang="ru-RU" b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789040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cs typeface="Times New Roman" pitchFamily="18" charset="0"/>
              </a:rPr>
              <a:t>Поэтому результаты освоения Программы представлены в виде целевых ориентиров ДО и представляют собой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возрастные характеристики возможных достижений ребенка к завер</a:t>
            </a:r>
            <a:r>
              <a:rPr lang="ru-RU" b="1" i="1" dirty="0" smtClean="0"/>
              <a:t>шению ДО.</a:t>
            </a: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1772816"/>
            <a:ext cx="7931224" cy="3600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ru-RU" sz="2000" dirty="0" smtClean="0"/>
              <a:t>Обозначенные </a:t>
            </a:r>
            <a:r>
              <a:rPr lang="ru-RU" sz="2000" dirty="0" smtClean="0"/>
              <a:t>в Программе возрастные ориентиры «к трем, четырем, пяти, шести годам» имеют </a:t>
            </a:r>
            <a:r>
              <a:rPr lang="ru-RU" sz="2000" dirty="0" smtClean="0">
                <a:latin typeface="Bad Script" pitchFamily="2" charset="0"/>
              </a:rPr>
              <a:t>условный характер</a:t>
            </a:r>
            <a:r>
              <a:rPr lang="ru-RU" sz="2000" dirty="0" smtClean="0"/>
              <a:t>, что предполагает </a:t>
            </a:r>
            <a:r>
              <a:rPr lang="ru-RU" sz="2000" dirty="0" smtClean="0">
                <a:latin typeface="Bad Script" pitchFamily="2" charset="0"/>
              </a:rPr>
              <a:t>широкий возрастной диапазон </a:t>
            </a:r>
            <a:r>
              <a:rPr lang="ru-RU" sz="2000" dirty="0" smtClean="0"/>
              <a:t>для достижения ребенком планируемых результатов. 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</a:t>
            </a:r>
            <a:r>
              <a:rPr lang="en-US" sz="2000" dirty="0" smtClean="0"/>
              <a:t>    </a:t>
            </a:r>
          </a:p>
          <a:p>
            <a:pPr>
              <a:buNone/>
            </a:pPr>
            <a:r>
              <a:rPr lang="en-US" sz="2000" dirty="0" smtClean="0"/>
              <a:t> </a:t>
            </a:r>
            <a:r>
              <a:rPr lang="en-US" sz="2000" dirty="0" smtClean="0"/>
              <a:t>     </a:t>
            </a:r>
            <a:r>
              <a:rPr lang="ru-RU" sz="2000" dirty="0" smtClean="0"/>
              <a:t>Это </a:t>
            </a:r>
            <a:r>
              <a:rPr lang="ru-RU" sz="2000" dirty="0" smtClean="0"/>
              <a:t>связано с неустойчивостью, </a:t>
            </a:r>
            <a:r>
              <a:rPr lang="ru-RU" sz="2000" dirty="0" err="1" smtClean="0"/>
              <a:t>гетерохронностью</a:t>
            </a:r>
            <a:r>
              <a:rPr lang="ru-RU" sz="2000" dirty="0" smtClean="0"/>
              <a:t> и индивидуальным темпом психического развития детей в дошкольном детстве, особенно при прохождении критических периодов. По этой причине ребенок может продемонстрировать обозначенные в планируемых результатах возрастные характеристики развития </a:t>
            </a:r>
            <a:r>
              <a:rPr lang="ru-RU" sz="2000" dirty="0" smtClean="0">
                <a:latin typeface="Bad Script" pitchFamily="2" charset="0"/>
              </a:rPr>
              <a:t>раньше или позже </a:t>
            </a:r>
            <a:r>
              <a:rPr lang="ru-RU" sz="2000" dirty="0" smtClean="0"/>
              <a:t>заданных возрастных ориентиров.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26064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628800"/>
            <a:ext cx="2587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Bad Script" pitchFamily="2" charset="0"/>
              </a:rPr>
              <a:t>Планируемые </a:t>
            </a:r>
            <a:r>
              <a:rPr lang="ru-RU" b="1" dirty="0" smtClean="0">
                <a:latin typeface="Bad Script" pitchFamily="2" charset="0"/>
              </a:rPr>
              <a:t>результаты</a:t>
            </a:r>
            <a:r>
              <a:rPr lang="en-US" b="1" dirty="0" smtClean="0">
                <a:latin typeface="Bad Script" pitchFamily="2" charset="0"/>
              </a:rPr>
              <a:t>:</a:t>
            </a:r>
            <a:r>
              <a:rPr lang="ru-RU" b="1" dirty="0" smtClean="0">
                <a:latin typeface="Bad Script" pitchFamily="2" charset="0"/>
              </a:rPr>
              <a:t> </a:t>
            </a:r>
            <a:endParaRPr lang="ru-RU" dirty="0"/>
          </a:p>
        </p:txBody>
      </p:sp>
      <p:pic>
        <p:nvPicPr>
          <p:cNvPr id="7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1296143" cy="1265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  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</a:t>
            </a:r>
            <a:r>
              <a:rPr lang="ru-RU" sz="2000" dirty="0" smtClean="0"/>
              <a:t>Степень выраженности </a:t>
            </a:r>
            <a:r>
              <a:rPr lang="ru-RU" sz="2000" dirty="0" smtClean="0"/>
              <a:t>возрастных характеристик возможных достижений может </a:t>
            </a:r>
            <a:r>
              <a:rPr lang="ru-RU" sz="2000" dirty="0" smtClean="0">
                <a:latin typeface="Bad Script" pitchFamily="2" charset="0"/>
              </a:rPr>
              <a:t>различаться у детей одного возраста </a:t>
            </a:r>
            <a:r>
              <a:rPr lang="ru-RU" sz="2000" dirty="0" smtClean="0"/>
              <a:t>по причине высокой индивидуализации их психического развития и разных стартовых условий освоения образовательной программы. 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</a:t>
            </a:r>
            <a:r>
              <a:rPr lang="ru-RU" sz="2000" dirty="0" smtClean="0"/>
              <a:t>Обозначенные </a:t>
            </a:r>
            <a:r>
              <a:rPr lang="ru-RU" sz="2000" dirty="0" smtClean="0"/>
              <a:t>различия </a:t>
            </a:r>
            <a:r>
              <a:rPr lang="ru-RU" sz="2000" dirty="0" smtClean="0">
                <a:latin typeface="Bad Script" pitchFamily="2" charset="0"/>
              </a:rPr>
              <a:t>не должны быть констатированы </a:t>
            </a:r>
            <a:r>
              <a:rPr lang="ru-RU" sz="2000" dirty="0" smtClean="0"/>
              <a:t>как трудности ребенка в освоении основной образовательной программы Организации и не подразумевают его включения в соответствующую целевую группу.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700808"/>
            <a:ext cx="2587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Bad Script" pitchFamily="2" charset="0"/>
              </a:rPr>
              <a:t>Планируемые результаты</a:t>
            </a:r>
            <a:r>
              <a:rPr lang="en-US" b="1" dirty="0" smtClean="0">
                <a:latin typeface="Bad Script" pitchFamily="2" charset="0"/>
              </a:rPr>
              <a:t>:</a:t>
            </a:r>
            <a:r>
              <a:rPr lang="ru-RU" b="1" dirty="0" smtClean="0">
                <a:latin typeface="Bad Script" pitchFamily="2" charset="0"/>
              </a:rPr>
              <a:t> </a:t>
            </a:r>
            <a:endParaRPr lang="ru-RU" dirty="0"/>
          </a:p>
        </p:txBody>
      </p:sp>
      <p:pic>
        <p:nvPicPr>
          <p:cNvPr id="6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1327791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359</TotalTime>
  <Words>1005</Words>
  <Application>Microsoft Office PowerPoint</Application>
  <PresentationFormat>Экран (4:3)</PresentationFormat>
  <Paragraphs>76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Слайд 1</vt:lpstr>
      <vt:lpstr>Слайд 2</vt:lpstr>
      <vt:lpstr>Слайд 3</vt:lpstr>
      <vt:lpstr>Слайд 4</vt:lpstr>
      <vt:lpstr>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</dc:title>
  <dc:creator>Детский сад</dc:creator>
  <cp:lastModifiedBy>Детский сад</cp:lastModifiedBy>
  <cp:revision>28</cp:revision>
  <dcterms:created xsi:type="dcterms:W3CDTF">2023-11-20T06:54:29Z</dcterms:created>
  <dcterms:modified xsi:type="dcterms:W3CDTF">2023-11-20T13:04:54Z</dcterms:modified>
</cp:coreProperties>
</file>